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6858000" cx="12192000"/>
  <p:notesSz cx="13716000" cy="24384000"/>
  <p:embeddedFontLst>
    <p:embeddedFont>
      <p:font typeface="EB Garamond"/>
      <p:regular r:id="rId15"/>
      <p:bold r:id="rId16"/>
      <p:italic r:id="rId17"/>
      <p:boldItalic r:id="rId18"/>
    </p:embeddedFont>
    <p:embeddedFont>
      <p:font typeface="Arial Black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616">
          <p15:clr>
            <a:srgbClr val="A4A3A4"/>
          </p15:clr>
        </p15:guide>
        <p15:guide id="2" orient="horz" pos="3264">
          <p15:clr>
            <a:srgbClr val="A4A3A4"/>
          </p15:clr>
        </p15:guide>
        <p15:guide id="3" pos="6912">
          <p15:clr>
            <a:srgbClr val="A4A3A4"/>
          </p15:clr>
        </p15:guide>
        <p15:guide id="4" orient="horz">
          <p15:clr>
            <a:srgbClr val="A4A3A4"/>
          </p15:clr>
        </p15:guide>
        <p15:guide id="5" orient="horz" pos="4008">
          <p15:clr>
            <a:srgbClr val="A4A3A4"/>
          </p15:clr>
        </p15:guide>
        <p15:guide id="6" orient="horz" pos="2352">
          <p15:clr>
            <a:srgbClr val="A4A3A4"/>
          </p15:clr>
        </p15:guide>
        <p15:guide id="7" pos="6696">
          <p15:clr>
            <a:srgbClr val="A4A3A4"/>
          </p15:clr>
        </p15:guide>
        <p15:guide id="8" pos="2136">
          <p15:clr>
            <a:srgbClr val="A4A3A4"/>
          </p15:clr>
        </p15:guide>
        <p15:guide id="9" pos="2760">
          <p15:clr>
            <a:srgbClr val="A4A3A4"/>
          </p15:clr>
        </p15:guide>
        <p15:guide id="10" pos="3288">
          <p15:clr>
            <a:srgbClr val="A4A3A4"/>
          </p15:clr>
        </p15:guide>
        <p15:guide id="11" pos="4032">
          <p15:clr>
            <a:srgbClr val="A4A3A4"/>
          </p15:clr>
        </p15:guide>
        <p15:guide id="12" pos="4392">
          <p15:clr>
            <a:srgbClr val="A4A3A4"/>
          </p15:clr>
        </p15:guide>
        <p15:guide id="13" pos="4944">
          <p15:clr>
            <a:srgbClr val="A4A3A4"/>
          </p15:clr>
        </p15:guide>
        <p15:guide id="14" pos="5544">
          <p15:clr>
            <a:srgbClr val="A4A3A4"/>
          </p15:clr>
        </p15:guide>
        <p15:guide id="15" pos="6072">
          <p15:clr>
            <a:srgbClr val="A4A3A4"/>
          </p15:clr>
        </p15:guide>
        <p15:guide id="16" orient="horz" pos="2448">
          <p15:clr>
            <a:srgbClr val="A4A3A4"/>
          </p15:clr>
        </p15:guide>
        <p15:guide id="17" pos="5256">
          <p15:clr>
            <a:srgbClr val="A4A3A4"/>
          </p15:clr>
        </p15:guide>
        <p15:guide id="18" pos="7261">
          <p15:clr>
            <a:srgbClr val="A4A3A4"/>
          </p15:clr>
        </p15:guide>
      </p15:sldGuideLst>
    </p:ext>
    <p:ext uri="GoogleSlidesCustomDataVersion2">
      <go:slidesCustomData xmlns:go="http://customooxmlschemas.google.com/" r:id="rId20" roundtripDataSignature="AMtx7miZQHzirc14p/G0HaOciYo3pmHnu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616" orient="horz"/>
        <p:guide pos="3264" orient="horz"/>
        <p:guide pos="6912"/>
        <p:guide orient="horz"/>
        <p:guide pos="4008" orient="horz"/>
        <p:guide pos="2352" orient="horz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pos="2448" orient="horz"/>
        <p:guide pos="5256"/>
        <p:guide pos="726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BGaramond-regular.fntdata"/><Relationship Id="rId14" Type="http://schemas.openxmlformats.org/officeDocument/2006/relationships/slide" Target="slides/slide9.xml"/><Relationship Id="rId17" Type="http://schemas.openxmlformats.org/officeDocument/2006/relationships/font" Target="fonts/EBGaramond-italic.fntdata"/><Relationship Id="rId16" Type="http://schemas.openxmlformats.org/officeDocument/2006/relationships/font" Target="fonts/EBGaramond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ArialBlack-regular.fntdata"/><Relationship Id="rId6" Type="http://schemas.openxmlformats.org/officeDocument/2006/relationships/slide" Target="slides/slide1.xml"/><Relationship Id="rId18" Type="http://schemas.openxmlformats.org/officeDocument/2006/relationships/font" Target="fonts/EBGaramon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86450" y="1828800"/>
            <a:ext cx="9144450" cy="9144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1371600" y="11582400"/>
            <a:ext cx="10972800" cy="109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2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3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p4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p5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6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7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8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/>
          <p:nvPr>
            <p:ph idx="2" type="sldImg"/>
          </p:nvPr>
        </p:nvSpPr>
        <p:spPr>
          <a:xfrm>
            <a:off x="-457200" y="3048000"/>
            <a:ext cx="14630400" cy="8229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9:notes"/>
          <p:cNvSpPr txBox="1"/>
          <p:nvPr>
            <p:ph idx="1" type="body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/>
          <p:nvPr/>
        </p:nvSpPr>
        <p:spPr>
          <a:xfrm>
            <a:off x="0" y="0"/>
            <a:ext cx="5295900" cy="6877050"/>
          </a:xfrm>
          <a:custGeom>
            <a:rect b="b" l="l" r="r" t="t"/>
            <a:pathLst>
              <a:path extrusionOk="0" h="6877050" w="529590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" name="Google Shape;11;p11"/>
          <p:cNvSpPr/>
          <p:nvPr/>
        </p:nvSpPr>
        <p:spPr>
          <a:xfrm>
            <a:off x="1500188" y="1173106"/>
            <a:ext cx="9191625" cy="5704772"/>
          </a:xfrm>
          <a:custGeom>
            <a:rect b="b" l="l" r="r" t="t"/>
            <a:pathLst>
              <a:path extrusionOk="0" h="5704772" w="9191625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" name="Google Shape;12;p11"/>
          <p:cNvSpPr/>
          <p:nvPr/>
        </p:nvSpPr>
        <p:spPr>
          <a:xfrm>
            <a:off x="2694429" y="0"/>
            <a:ext cx="6803142" cy="5396474"/>
          </a:xfrm>
          <a:custGeom>
            <a:rect b="b" l="l" r="r" t="t"/>
            <a:pathLst>
              <a:path extrusionOk="0" h="5396474" w="6803142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lt1">
              <a:alpha val="9843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" name="Google Shape;13;p11"/>
          <p:cNvSpPr txBox="1"/>
          <p:nvPr>
            <p:ph type="ctrTitle"/>
          </p:nvPr>
        </p:nvSpPr>
        <p:spPr>
          <a:xfrm>
            <a:off x="2899790" y="810227"/>
            <a:ext cx="6392421" cy="383122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2">
  <p:cSld name="Summary 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/>
          <p:nvPr/>
        </p:nvSpPr>
        <p:spPr>
          <a:xfrm>
            <a:off x="8989454" y="-2546"/>
            <a:ext cx="3202546" cy="3441072"/>
          </a:xfrm>
          <a:custGeom>
            <a:rect b="b" l="l" r="r" t="t"/>
            <a:pathLst>
              <a:path extrusionOk="0" h="3441072" w="3202546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0" name="Google Shape;90;p20"/>
          <p:cNvSpPr/>
          <p:nvPr/>
        </p:nvSpPr>
        <p:spPr>
          <a:xfrm flipH="1" rot="10800000">
            <a:off x="9991725" y="1247775"/>
            <a:ext cx="2200275" cy="2181225"/>
          </a:xfrm>
          <a:custGeom>
            <a:rect b="b" l="l" r="r" t="t"/>
            <a:pathLst>
              <a:path extrusionOk="0" h="2181225" w="220027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1" name="Google Shape;91;p20"/>
          <p:cNvSpPr/>
          <p:nvPr/>
        </p:nvSpPr>
        <p:spPr>
          <a:xfrm flipH="1" rot="10800000">
            <a:off x="-20086" y="5331514"/>
            <a:ext cx="2148416" cy="1526486"/>
          </a:xfrm>
          <a:custGeom>
            <a:rect b="b" l="l" r="r" t="t"/>
            <a:pathLst>
              <a:path extrusionOk="0" h="1526486" w="214841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4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92" name="Google Shape;92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0"/>
          <p:cNvSpPr/>
          <p:nvPr/>
        </p:nvSpPr>
        <p:spPr>
          <a:xfrm>
            <a:off x="1540428" y="6470488"/>
            <a:ext cx="775021" cy="387513"/>
          </a:xfrm>
          <a:custGeom>
            <a:rect b="b" l="l" r="r" t="t"/>
            <a:pathLst>
              <a:path extrusionOk="0" h="387513" w="775021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94" name="Google Shape;94;p20"/>
          <p:cNvSpPr txBox="1"/>
          <p:nvPr>
            <p:ph type="title"/>
          </p:nvPr>
        </p:nvSpPr>
        <p:spPr>
          <a:xfrm>
            <a:off x="914400" y="1057274"/>
            <a:ext cx="7843837" cy="101278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1" type="body"/>
          </p:nvPr>
        </p:nvSpPr>
        <p:spPr>
          <a:xfrm>
            <a:off x="914400" y="2331791"/>
            <a:ext cx="6903076" cy="37218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20"/>
          <p:cNvSpPr/>
          <p:nvPr>
            <p:ph idx="2" type="pic"/>
          </p:nvPr>
        </p:nvSpPr>
        <p:spPr>
          <a:xfrm>
            <a:off x="8989454" y="3405189"/>
            <a:ext cx="3202546" cy="3452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97" name="Google Shape;97;p20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3">
  <p:cSld name="Timeline 3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/>
          <p:nvPr/>
        </p:nvSpPr>
        <p:spPr>
          <a:xfrm>
            <a:off x="1" y="0"/>
            <a:ext cx="1550562" cy="2545382"/>
          </a:xfrm>
          <a:custGeom>
            <a:rect b="b" l="l" r="r" t="t"/>
            <a:pathLst>
              <a:path extrusionOk="0" h="2545382" w="155056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0" name="Google Shape;100;p21"/>
          <p:cNvSpPr/>
          <p:nvPr/>
        </p:nvSpPr>
        <p:spPr>
          <a:xfrm>
            <a:off x="1" y="-1"/>
            <a:ext cx="682740" cy="1500050"/>
          </a:xfrm>
          <a:custGeom>
            <a:rect b="b" l="l" r="r" t="t"/>
            <a:pathLst>
              <a:path extrusionOk="0" h="1500050" w="68274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1" name="Google Shape;101;p21"/>
          <p:cNvSpPr/>
          <p:nvPr/>
        </p:nvSpPr>
        <p:spPr>
          <a:xfrm>
            <a:off x="170445" y="314191"/>
            <a:ext cx="775021" cy="775021"/>
          </a:xfrm>
          <a:custGeom>
            <a:rect b="b" l="l" r="r" t="t"/>
            <a:pathLst>
              <a:path extrusionOk="0" h="775021" w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2" name="Google Shape;102;p21"/>
          <p:cNvSpPr txBox="1"/>
          <p:nvPr>
            <p:ph type="title"/>
          </p:nvPr>
        </p:nvSpPr>
        <p:spPr>
          <a:xfrm>
            <a:off x="1550563" y="1089213"/>
            <a:ext cx="9879437" cy="98084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1550564" y="2331958"/>
            <a:ext cx="2975217" cy="37042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2" type="body"/>
          </p:nvPr>
        </p:nvSpPr>
        <p:spPr>
          <a:xfrm>
            <a:off x="5087154" y="2331791"/>
            <a:ext cx="6345893" cy="37218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3">
  <p:cSld name="Summary 3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2"/>
          <p:cNvPicPr preferRelativeResize="0"/>
          <p:nvPr/>
        </p:nvPicPr>
        <p:blipFill rotWithShape="1">
          <a:blip r:embed="rId2">
            <a:alphaModFix/>
          </a:blip>
          <a:srcRect b="0" l="0" r="0" t="7193"/>
          <a:stretch/>
        </p:blipFill>
        <p:spPr>
          <a:xfrm>
            <a:off x="1" y="-1"/>
            <a:ext cx="443344" cy="6856025"/>
          </a:xfrm>
          <a:custGeom>
            <a:rect b="b" l="l" r="r" t="t"/>
            <a:pathLst>
              <a:path extrusionOk="0" h="4795637" w="1734410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8" name="Google Shape;108;p22"/>
          <p:cNvSpPr txBox="1"/>
          <p:nvPr>
            <p:ph type="title"/>
          </p:nvPr>
        </p:nvSpPr>
        <p:spPr>
          <a:xfrm>
            <a:off x="1550564" y="1057274"/>
            <a:ext cx="9875463" cy="99974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2"/>
          <p:cNvSpPr/>
          <p:nvPr/>
        </p:nvSpPr>
        <p:spPr>
          <a:xfrm rot="10800000">
            <a:off x="-3" y="4420134"/>
            <a:ext cx="1293237" cy="2437866"/>
          </a:xfrm>
          <a:custGeom>
            <a:rect b="b" l="l" r="r" t="t"/>
            <a:pathLst>
              <a:path extrusionOk="0" h="2437866" w="1293237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1550564" y="2303028"/>
            <a:ext cx="5829147" cy="39615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2" type="body"/>
          </p:nvPr>
        </p:nvSpPr>
        <p:spPr>
          <a:xfrm>
            <a:off x="7940842" y="2303028"/>
            <a:ext cx="3485184" cy="39615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3" name="Google Shape;113;p22"/>
          <p:cNvPicPr preferRelativeResize="0"/>
          <p:nvPr/>
        </p:nvPicPr>
        <p:blipFill rotWithShape="1">
          <a:blip r:embed="rId2">
            <a:alphaModFix/>
          </a:blip>
          <a:srcRect b="0" l="0" r="0" t="7193"/>
          <a:stretch/>
        </p:blipFill>
        <p:spPr>
          <a:xfrm rot="5400000">
            <a:off x="6072641" y="-5676015"/>
            <a:ext cx="443344" cy="11795374"/>
          </a:xfrm>
          <a:custGeom>
            <a:rect b="b" l="l" r="r" t="t"/>
            <a:pathLst>
              <a:path extrusionOk="0" h="4795637" w="1734410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14" name="Google Shape;114;p22"/>
          <p:cNvPicPr preferRelativeResize="0"/>
          <p:nvPr/>
        </p:nvPicPr>
        <p:blipFill rotWithShape="1">
          <a:blip r:embed="rId3">
            <a:alphaModFix/>
          </a:blip>
          <a:srcRect b="0" l="0" r="10855" t="11443"/>
          <a:stretch/>
        </p:blipFill>
        <p:spPr>
          <a:xfrm rot="-5400000">
            <a:off x="-6447" y="6444"/>
            <a:ext cx="1961253" cy="1948364"/>
          </a:xfrm>
          <a:custGeom>
            <a:rect b="b" l="l" r="r" t="t"/>
            <a:pathLst>
              <a:path extrusionOk="0" h="1948364" w="1961253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5" name="Google Shape;115;p22"/>
          <p:cNvSpPr/>
          <p:nvPr/>
        </p:nvSpPr>
        <p:spPr>
          <a:xfrm>
            <a:off x="396626" y="4929577"/>
            <a:ext cx="775021" cy="775021"/>
          </a:xfrm>
          <a:custGeom>
            <a:rect b="b" l="l" r="r" t="t"/>
            <a:pathLst>
              <a:path extrusionOk="0" h="775021" w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2">
  <p:cSld name="Timeline 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/>
          <p:nvPr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r>
              <a:t/>
            </a:r>
            <a:endParaRPr b="0" i="0" sz="450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8" name="Google Shape;118;p23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19" name="Google Shape;119;p23"/>
          <p:cNvSpPr txBox="1"/>
          <p:nvPr>
            <p:ph type="title"/>
          </p:nvPr>
        </p:nvSpPr>
        <p:spPr>
          <a:xfrm>
            <a:off x="914400" y="1057274"/>
            <a:ext cx="10511627" cy="101278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914400" y="2316067"/>
            <a:ext cx="10511627" cy="394855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/>
          <p:nvPr/>
        </p:nvSpPr>
        <p:spPr>
          <a:xfrm>
            <a:off x="1" y="0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4" name="Google Shape;124;p24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5" name="Google Shape;125;p24"/>
          <p:cNvSpPr txBox="1"/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270833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/>
          <p:nvPr/>
        </p:nvSpPr>
        <p:spPr>
          <a:xfrm>
            <a:off x="1" y="0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29" name="Google Shape;129;p25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0" name="Google Shape;130;p25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3" name="Google Shape;133;p26"/>
          <p:cNvSpPr txBox="1"/>
          <p:nvPr>
            <p:ph type="title"/>
          </p:nvPr>
        </p:nvSpPr>
        <p:spPr>
          <a:xfrm>
            <a:off x="758952" y="758952"/>
            <a:ext cx="3932237" cy="15246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6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" name="Google Shape;135;p26"/>
          <p:cNvSpPr txBox="1"/>
          <p:nvPr>
            <p:ph idx="1" type="body"/>
          </p:nvPr>
        </p:nvSpPr>
        <p:spPr>
          <a:xfrm>
            <a:off x="758952" y="2286000"/>
            <a:ext cx="3932237" cy="35670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6" name="Google Shape;136;p26"/>
          <p:cNvSpPr txBox="1"/>
          <p:nvPr>
            <p:ph idx="2" type="body"/>
          </p:nvPr>
        </p:nvSpPr>
        <p:spPr>
          <a:xfrm>
            <a:off x="5183187" y="741459"/>
            <a:ext cx="6242839" cy="51195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/>
          <p:nvPr/>
        </p:nvSpPr>
        <p:spPr>
          <a:xfrm rot="10800000">
            <a:off x="9949173" y="4755034"/>
            <a:ext cx="2242827" cy="2102966"/>
          </a:xfrm>
          <a:custGeom>
            <a:rect b="b" l="l" r="r" t="t"/>
            <a:pathLst>
              <a:path extrusionOk="0" h="2102966" w="2242827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rgbClr val="EDF2FA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39" name="Google Shape;139;p27"/>
          <p:cNvSpPr txBox="1"/>
          <p:nvPr>
            <p:ph type="title"/>
          </p:nvPr>
        </p:nvSpPr>
        <p:spPr>
          <a:xfrm>
            <a:off x="760938" y="755372"/>
            <a:ext cx="3931920" cy="15270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Arial Black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7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1" name="Google Shape;141;p27"/>
          <p:cNvSpPr txBox="1"/>
          <p:nvPr>
            <p:ph idx="1" type="body"/>
          </p:nvPr>
        </p:nvSpPr>
        <p:spPr>
          <a:xfrm>
            <a:off x="760938" y="2286001"/>
            <a:ext cx="3931920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2" name="Google Shape;142;p27"/>
          <p:cNvSpPr/>
          <p:nvPr>
            <p:ph idx="2" type="pic"/>
          </p:nvPr>
        </p:nvSpPr>
        <p:spPr>
          <a:xfrm>
            <a:off x="5262700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oogle Shape;15;p12"/>
          <p:cNvGrpSpPr/>
          <p:nvPr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16" name="Google Shape;16;p12"/>
            <p:cNvSpPr/>
            <p:nvPr/>
          </p:nvSpPr>
          <p:spPr>
            <a:xfrm>
              <a:off x="5009037" y="2525712"/>
              <a:ext cx="3601721" cy="4332288"/>
            </a:xfrm>
            <a:custGeom>
              <a:rect b="b" l="l" r="r" t="t"/>
              <a:pathLst>
                <a:path extrusionOk="0" h="1441" w="1198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17" name="Google Shape;17;p12"/>
            <p:cNvSpPr/>
            <p:nvPr/>
          </p:nvSpPr>
          <p:spPr>
            <a:xfrm>
              <a:off x="8589536" y="2525712"/>
              <a:ext cx="3589694" cy="4332288"/>
            </a:xfrm>
            <a:custGeom>
              <a:rect b="b" l="l" r="r" t="t"/>
              <a:pathLst>
                <a:path extrusionOk="0" h="1441" w="1194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grpSp>
        <p:nvGrpSpPr>
          <p:cNvPr id="18" name="Google Shape;18;p12"/>
          <p:cNvGrpSpPr/>
          <p:nvPr/>
        </p:nvGrpSpPr>
        <p:grpSpPr>
          <a:xfrm rot="10800000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9" name="Google Shape;19;p12"/>
            <p:cNvSpPr/>
            <p:nvPr/>
          </p:nvSpPr>
          <p:spPr>
            <a:xfrm>
              <a:off x="5183405" y="2678112"/>
              <a:ext cx="3601721" cy="4332288"/>
            </a:xfrm>
            <a:custGeom>
              <a:rect b="b" l="l" r="r" t="t"/>
              <a:pathLst>
                <a:path extrusionOk="0" h="1441" w="1198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20" name="Google Shape;20;p12"/>
            <p:cNvSpPr/>
            <p:nvPr/>
          </p:nvSpPr>
          <p:spPr>
            <a:xfrm>
              <a:off x="8763903" y="2678112"/>
              <a:ext cx="3589695" cy="4332288"/>
            </a:xfrm>
            <a:custGeom>
              <a:rect b="b" l="l" r="r" t="t"/>
              <a:pathLst>
                <a:path extrusionOk="0" h="1441" w="1194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21" name="Google Shape;21;p12"/>
          <p:cNvSpPr/>
          <p:nvPr/>
        </p:nvSpPr>
        <p:spPr>
          <a:xfrm>
            <a:off x="7642518" y="4577658"/>
            <a:ext cx="775021" cy="775021"/>
          </a:xfrm>
          <a:custGeom>
            <a:rect b="b" l="l" r="r" t="t"/>
            <a:pathLst>
              <a:path extrusionOk="0" h="775021" w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2" name="Google Shape;22;p12"/>
          <p:cNvSpPr txBox="1"/>
          <p:nvPr>
            <p:ph type="title"/>
          </p:nvPr>
        </p:nvSpPr>
        <p:spPr>
          <a:xfrm>
            <a:off x="914400" y="1057274"/>
            <a:ext cx="6583680" cy="153135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" type="body"/>
          </p:nvPr>
        </p:nvSpPr>
        <p:spPr>
          <a:xfrm>
            <a:off x="914400" y="2834640"/>
            <a:ext cx="6583680" cy="3207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55600" lvl="1" marL="9144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Char char="•"/>
              <a:defRPr sz="2000"/>
            </a:lvl2pPr>
            <a:lvl3pPr indent="-342900" lvl="2" marL="1371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 2">
  <p:cSld name="Introduction 2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3"/>
          <p:cNvSpPr/>
          <p:nvPr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r>
              <a:t/>
            </a:r>
            <a:endParaRPr b="0" i="0" sz="450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27" name="Google Shape;27;p13"/>
          <p:cNvSpPr/>
          <p:nvPr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grpSp>
        <p:nvGrpSpPr>
          <p:cNvPr id="28" name="Google Shape;28;p13"/>
          <p:cNvGrpSpPr/>
          <p:nvPr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29" name="Google Shape;29;p13"/>
            <p:cNvSpPr/>
            <p:nvPr/>
          </p:nvSpPr>
          <p:spPr>
            <a:xfrm>
              <a:off x="0" y="0"/>
              <a:ext cx="2838450" cy="2857958"/>
            </a:xfrm>
            <a:custGeom>
              <a:rect b="b" l="l" r="r" t="t"/>
              <a:pathLst>
                <a:path extrusionOk="0" h="2857958" w="2838450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0" name="Google Shape;30;p13"/>
            <p:cNvSpPr/>
            <p:nvPr/>
          </p:nvSpPr>
          <p:spPr>
            <a:xfrm>
              <a:off x="1" y="1"/>
              <a:ext cx="1003449" cy="1013015"/>
            </a:xfrm>
            <a:custGeom>
              <a:rect b="b" l="l" r="r" t="t"/>
              <a:pathLst>
                <a:path extrusionOk="0" h="1013015" w="1003449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31" name="Google Shape;31;p13"/>
            <p:cNvSpPr/>
            <p:nvPr/>
          </p:nvSpPr>
          <p:spPr>
            <a:xfrm>
              <a:off x="1458332" y="590133"/>
              <a:ext cx="775021" cy="775021"/>
            </a:xfrm>
            <a:custGeom>
              <a:rect b="b" l="l" r="r" t="t"/>
              <a:pathLst>
                <a:path extrusionOk="0" h="775021" w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32" name="Google Shape;32;p13"/>
          <p:cNvSpPr txBox="1"/>
          <p:nvPr>
            <p:ph type="title"/>
          </p:nvPr>
        </p:nvSpPr>
        <p:spPr>
          <a:xfrm>
            <a:off x="5702441" y="1061623"/>
            <a:ext cx="5723586" cy="473910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/>
          <p:nvPr>
            <p:ph idx="2" type="pic"/>
          </p:nvPr>
        </p:nvSpPr>
        <p:spPr>
          <a:xfrm>
            <a:off x="443345" y="0"/>
            <a:ext cx="4344695" cy="6359525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/>
          <p:nvPr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r>
              <a:t/>
            </a:r>
            <a:endParaRPr b="0" i="0" sz="450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6" name="Google Shape;36;p14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7" name="Google Shape;37;p14"/>
          <p:cNvSpPr/>
          <p:nvPr/>
        </p:nvSpPr>
        <p:spPr>
          <a:xfrm rot="-5400000">
            <a:off x="5760023" y="3764463"/>
            <a:ext cx="2812357" cy="3394143"/>
          </a:xfrm>
          <a:custGeom>
            <a:rect b="b" l="l" r="r" t="t"/>
            <a:pathLst>
              <a:path extrusionOk="0" h="3394143" w="2812357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rgbClr val="ECEDD2">
              <a:alpha val="49411"/>
            </a:srgb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8" name="Google Shape;38;p14"/>
          <p:cNvSpPr/>
          <p:nvPr/>
        </p:nvSpPr>
        <p:spPr>
          <a:xfrm>
            <a:off x="0" y="3463854"/>
            <a:ext cx="435241" cy="3394146"/>
          </a:xfrm>
          <a:custGeom>
            <a:rect b="b" l="l" r="r" t="t"/>
            <a:pathLst>
              <a:path extrusionOk="0" h="3394146" w="435241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9" name="Google Shape;39;p14"/>
          <p:cNvSpPr txBox="1"/>
          <p:nvPr>
            <p:ph type="title"/>
          </p:nvPr>
        </p:nvSpPr>
        <p:spPr>
          <a:xfrm>
            <a:off x="914400" y="1057275"/>
            <a:ext cx="5259554" cy="2495028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1" type="body"/>
          </p:nvPr>
        </p:nvSpPr>
        <p:spPr>
          <a:xfrm>
            <a:off x="914400" y="3808750"/>
            <a:ext cx="5259554" cy="2233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14"/>
          <p:cNvSpPr/>
          <p:nvPr>
            <p:ph idx="2" type="pic"/>
          </p:nvPr>
        </p:nvSpPr>
        <p:spPr>
          <a:xfrm>
            <a:off x="7414194" y="410780"/>
            <a:ext cx="4344695" cy="64472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5"/>
          <p:cNvSpPr/>
          <p:nvPr/>
        </p:nvSpPr>
        <p:spPr>
          <a:xfrm>
            <a:off x="-7117" y="0"/>
            <a:ext cx="2550985" cy="6858000"/>
          </a:xfrm>
          <a:custGeom>
            <a:rect b="b" l="l" r="r" t="t"/>
            <a:pathLst>
              <a:path extrusionOk="0" h="6858000" w="2550985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4" name="Google Shape;44;p15"/>
          <p:cNvSpPr/>
          <p:nvPr/>
        </p:nvSpPr>
        <p:spPr>
          <a:xfrm>
            <a:off x="-9415" y="0"/>
            <a:ext cx="2548591" cy="2555628"/>
          </a:xfrm>
          <a:custGeom>
            <a:rect b="b" l="l" r="r" t="t"/>
            <a:pathLst>
              <a:path extrusionOk="0" h="2555628" w="2548591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5" name="Google Shape;45;p15"/>
          <p:cNvSpPr/>
          <p:nvPr/>
        </p:nvSpPr>
        <p:spPr>
          <a:xfrm flipH="1" rot="-5400000">
            <a:off x="-9389" y="4308466"/>
            <a:ext cx="2550984" cy="2560441"/>
          </a:xfrm>
          <a:custGeom>
            <a:rect b="b" l="l" r="r" t="t"/>
            <a:pathLst>
              <a:path extrusionOk="0" h="1083" w="1079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49411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6" name="Google Shape;46;p15"/>
          <p:cNvSpPr/>
          <p:nvPr/>
        </p:nvSpPr>
        <p:spPr>
          <a:xfrm flipH="1">
            <a:off x="-10617" y="4308466"/>
            <a:ext cx="2550984" cy="2560441"/>
          </a:xfrm>
          <a:custGeom>
            <a:rect b="b" l="l" r="r" t="t"/>
            <a:pathLst>
              <a:path extrusionOk="0" h="1083" w="1079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7" name="Google Shape;47;p15"/>
          <p:cNvSpPr/>
          <p:nvPr/>
        </p:nvSpPr>
        <p:spPr>
          <a:xfrm>
            <a:off x="2543868" y="0"/>
            <a:ext cx="2560340" cy="2560340"/>
          </a:xfrm>
          <a:custGeom>
            <a:rect b="b" l="l" r="r" t="t"/>
            <a:pathLst>
              <a:path extrusionOk="0" h="2560340" w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rgbClr val="DCE6F5">
              <a:alpha val="4941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48" name="Google Shape;48;p15"/>
          <p:cNvSpPr txBox="1"/>
          <p:nvPr>
            <p:ph type="title"/>
          </p:nvPr>
        </p:nvSpPr>
        <p:spPr>
          <a:xfrm>
            <a:off x="3460565" y="1057274"/>
            <a:ext cx="7965461" cy="99416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b="1" sz="3600"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" type="body"/>
          </p:nvPr>
        </p:nvSpPr>
        <p:spPr>
          <a:xfrm>
            <a:off x="3460565" y="2303029"/>
            <a:ext cx="7965460" cy="3497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15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 1">
  <p:cSld name="1_Comparison 1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6"/>
          <p:cNvSpPr txBox="1"/>
          <p:nvPr>
            <p:ph type="title"/>
          </p:nvPr>
        </p:nvSpPr>
        <p:spPr>
          <a:xfrm>
            <a:off x="4364809" y="1057274"/>
            <a:ext cx="7043617" cy="252021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/>
          <p:nvPr/>
        </p:nvSpPr>
        <p:spPr>
          <a:xfrm>
            <a:off x="-5568" y="-2784"/>
            <a:ext cx="3443288" cy="6891337"/>
          </a:xfrm>
          <a:custGeom>
            <a:rect b="b" l="l" r="r" t="t"/>
            <a:pathLst>
              <a:path extrusionOk="0" h="6891337" w="3443288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54" name="Google Shape;54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6"/>
          <p:cNvSpPr/>
          <p:nvPr/>
        </p:nvSpPr>
        <p:spPr>
          <a:xfrm>
            <a:off x="1721621" y="-2784"/>
            <a:ext cx="1716115" cy="1720853"/>
          </a:xfrm>
          <a:custGeom>
            <a:rect b="b" l="l" r="r" t="t"/>
            <a:pathLst>
              <a:path extrusionOk="0" h="1720853" w="1716115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lt1">
              <a:alpha val="9843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56" name="Google Shape;56;p16"/>
          <p:cNvSpPr/>
          <p:nvPr/>
        </p:nvSpPr>
        <p:spPr>
          <a:xfrm>
            <a:off x="-5568" y="3440504"/>
            <a:ext cx="3443288" cy="3448050"/>
          </a:xfrm>
          <a:custGeom>
            <a:rect b="b" l="l" r="r" t="t"/>
            <a:pathLst>
              <a:path extrusionOk="0" h="3448050" w="3443288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57" name="Google Shape;5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6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" name="Google Shape;59;p16"/>
          <p:cNvSpPr txBox="1"/>
          <p:nvPr>
            <p:ph idx="1" type="body"/>
          </p:nvPr>
        </p:nvSpPr>
        <p:spPr>
          <a:xfrm>
            <a:off x="4364808" y="3808750"/>
            <a:ext cx="7043618" cy="2233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Char char="•"/>
              <a:defRPr sz="24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 4">
  <p:cSld name="Comparison 4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/>
          <p:nvPr/>
        </p:nvSpPr>
        <p:spPr>
          <a:xfrm>
            <a:off x="8989454" y="3427336"/>
            <a:ext cx="3202546" cy="3430665"/>
          </a:xfrm>
          <a:custGeom>
            <a:rect b="b" l="l" r="r" t="t"/>
            <a:pathLst>
              <a:path extrusionOk="0" h="3430665" w="3202546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2" name="Google Shape;62;p17"/>
          <p:cNvSpPr/>
          <p:nvPr/>
        </p:nvSpPr>
        <p:spPr>
          <a:xfrm>
            <a:off x="8989454" y="3654149"/>
            <a:ext cx="3202546" cy="3203852"/>
          </a:xfrm>
          <a:custGeom>
            <a:rect b="b" l="l" r="r" t="t"/>
            <a:pathLst>
              <a:path extrusionOk="0" h="3203852" w="3202546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3" name="Google Shape;63;p17"/>
          <p:cNvSpPr/>
          <p:nvPr/>
        </p:nvSpPr>
        <p:spPr>
          <a:xfrm>
            <a:off x="8989455" y="1"/>
            <a:ext cx="3202545" cy="3437345"/>
          </a:xfrm>
          <a:custGeom>
            <a:rect b="b" l="l" r="r" t="t"/>
            <a:pathLst>
              <a:path extrusionOk="0" h="3437345" w="32025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4" name="Google Shape;64;p17"/>
          <p:cNvSpPr/>
          <p:nvPr/>
        </p:nvSpPr>
        <p:spPr>
          <a:xfrm>
            <a:off x="8989454" y="6681"/>
            <a:ext cx="3202546" cy="3436477"/>
          </a:xfrm>
          <a:custGeom>
            <a:rect b="b" l="l" r="r" t="t"/>
            <a:pathLst>
              <a:path extrusionOk="0" h="3436477" w="3202546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65" name="Google Shape;65;p17"/>
          <p:cNvSpPr txBox="1"/>
          <p:nvPr>
            <p:ph type="title"/>
          </p:nvPr>
        </p:nvSpPr>
        <p:spPr>
          <a:xfrm>
            <a:off x="914399" y="834635"/>
            <a:ext cx="7796464" cy="122238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914400" y="2303028"/>
            <a:ext cx="3283119" cy="3720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782159" y="2303028"/>
            <a:ext cx="3284951" cy="3720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losing">
    <p:bg>
      <p:bgPr>
        <a:solidFill>
          <a:schemeClr val="accent6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/>
          <p:nvPr/>
        </p:nvSpPr>
        <p:spPr>
          <a:xfrm>
            <a:off x="0" y="0"/>
            <a:ext cx="8948738" cy="6858000"/>
          </a:xfrm>
          <a:custGeom>
            <a:rect b="b" l="l" r="r" t="t"/>
            <a:pathLst>
              <a:path extrusionOk="0" h="6858000" w="8948738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1" name="Google Shape;71;p18"/>
          <p:cNvSpPr/>
          <p:nvPr/>
        </p:nvSpPr>
        <p:spPr>
          <a:xfrm>
            <a:off x="7527501" y="0"/>
            <a:ext cx="4671276" cy="6857999"/>
          </a:xfrm>
          <a:custGeom>
            <a:rect b="b" l="l" r="r" t="t"/>
            <a:pathLst>
              <a:path extrusionOk="0" h="6831717" w="4653374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72" name="Google Shape;72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8"/>
          <p:cNvSpPr txBox="1"/>
          <p:nvPr>
            <p:ph type="ctrTitle"/>
          </p:nvPr>
        </p:nvSpPr>
        <p:spPr>
          <a:xfrm>
            <a:off x="914401" y="849782"/>
            <a:ext cx="5715000" cy="272770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subTitle"/>
          </p:nvPr>
        </p:nvSpPr>
        <p:spPr>
          <a:xfrm>
            <a:off x="914401" y="3813606"/>
            <a:ext cx="5715000" cy="22346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1">
  <p:cSld name="Timeline 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/>
          <p:nvPr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"/>
              <a:buFont typeface="Arial"/>
              <a:buNone/>
            </a:pPr>
            <a:r>
              <a:t/>
            </a:r>
            <a:endParaRPr b="0" i="0" sz="450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7" name="Google Shape;77;p19"/>
          <p:cNvSpPr/>
          <p:nvPr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78" name="Google Shape;78;p19"/>
          <p:cNvSpPr txBox="1"/>
          <p:nvPr>
            <p:ph type="title"/>
          </p:nvPr>
        </p:nvSpPr>
        <p:spPr>
          <a:xfrm>
            <a:off x="914400" y="965393"/>
            <a:ext cx="7631709" cy="109162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  <a:defRPr sz="3600">
                <a:solidFill>
                  <a:schemeClr val="accent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914400" y="2303028"/>
            <a:ext cx="3283119" cy="41441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rabicPeriod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lphaLcPeriod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rabicParenR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 Black"/>
              <a:buAutoNum type="alphaLcParenR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2" type="body"/>
          </p:nvPr>
        </p:nvSpPr>
        <p:spPr>
          <a:xfrm>
            <a:off x="4782159" y="2303028"/>
            <a:ext cx="3763950" cy="41441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9"/>
          <p:cNvSpPr/>
          <p:nvPr>
            <p:ph idx="3" type="pic"/>
          </p:nvPr>
        </p:nvSpPr>
        <p:spPr>
          <a:xfrm>
            <a:off x="8989454" y="965393"/>
            <a:ext cx="3202545" cy="589260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</p:sp>
      <p:grpSp>
        <p:nvGrpSpPr>
          <p:cNvPr id="82" name="Google Shape;82;p19"/>
          <p:cNvGrpSpPr/>
          <p:nvPr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83" name="Google Shape;83;p19"/>
            <p:cNvSpPr/>
            <p:nvPr/>
          </p:nvSpPr>
          <p:spPr>
            <a:xfrm rot="10800000">
              <a:off x="12797096" y="4000041"/>
              <a:ext cx="2838450" cy="2857958"/>
            </a:xfrm>
            <a:custGeom>
              <a:rect b="b" l="l" r="r" t="t"/>
              <a:pathLst>
                <a:path extrusionOk="0" h="2857958" w="2838450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84" name="Google Shape;84;p19"/>
            <p:cNvSpPr/>
            <p:nvPr/>
          </p:nvSpPr>
          <p:spPr>
            <a:xfrm rot="10800000">
              <a:off x="13664918" y="4867733"/>
              <a:ext cx="1970627" cy="1990267"/>
            </a:xfrm>
            <a:custGeom>
              <a:rect b="b" l="l" r="r" t="t"/>
              <a:pathLst>
                <a:path extrusionOk="0" h="1990267" w="197062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85" name="Google Shape;85;p19"/>
            <p:cNvSpPr/>
            <p:nvPr/>
          </p:nvSpPr>
          <p:spPr>
            <a:xfrm rot="10800000">
              <a:off x="14632096" y="5844983"/>
              <a:ext cx="1003449" cy="1013015"/>
            </a:xfrm>
            <a:custGeom>
              <a:rect b="b" l="l" r="r" t="t"/>
              <a:pathLst>
                <a:path extrusionOk="0" h="1013015" w="1003449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  <p:sp>
          <p:nvSpPr>
            <p:cNvPr id="86" name="Google Shape;86;p19"/>
            <p:cNvSpPr/>
            <p:nvPr/>
          </p:nvSpPr>
          <p:spPr>
            <a:xfrm rot="10800000">
              <a:off x="13402193" y="5492845"/>
              <a:ext cx="775021" cy="775021"/>
            </a:xfrm>
            <a:custGeom>
              <a:rect b="b" l="l" r="r" t="t"/>
              <a:pathLst>
                <a:path extrusionOk="0" h="775021" w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endParaRPr>
            </a:p>
          </p:txBody>
        </p:sp>
      </p:grpSp>
      <p:sp>
        <p:nvSpPr>
          <p:cNvPr id="87" name="Google Shape;87;p19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/>
          <p:nvPr>
            <p:ph idx="12" type="sldNum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" name="Google Shape;7;p10"/>
          <p:cNvSpPr txBox="1"/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28289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800"/>
              <a:buFont typeface="Arial Black"/>
              <a:buNone/>
              <a:defRPr b="1" i="0" sz="3800" u="none" cap="none" strike="noStrike">
                <a:solidFill>
                  <a:schemeClr val="accent6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0"/>
          <p:cNvSpPr txBox="1"/>
          <p:nvPr>
            <p:ph idx="1" type="body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accent6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AniketGhorpade/Speciallised_LLM_Finance_Chatbot_Using_PreTrained_Model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 txBox="1"/>
          <p:nvPr>
            <p:ph type="ctrTitle"/>
          </p:nvPr>
        </p:nvSpPr>
        <p:spPr>
          <a:xfrm>
            <a:off x="2655163" y="1420488"/>
            <a:ext cx="6392400" cy="20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"/>
              <a:buNone/>
            </a:pPr>
            <a:r>
              <a:rPr b="1" i="0" lang="en-US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SPECIALIZED LLM CHATBOT USING PRE-TRAINED MODELS</a:t>
            </a:r>
            <a:endParaRPr/>
          </a:p>
        </p:txBody>
      </p:sp>
      <p:sp>
        <p:nvSpPr>
          <p:cNvPr id="148" name="Google Shape;148;p1"/>
          <p:cNvSpPr txBox="1"/>
          <p:nvPr/>
        </p:nvSpPr>
        <p:spPr>
          <a:xfrm>
            <a:off x="1235325" y="5393100"/>
            <a:ext cx="90675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Author : </a:t>
            </a:r>
            <a:r>
              <a:rPr b="1" lang="en-US" sz="1700">
                <a:solidFill>
                  <a:schemeClr val="lt1"/>
                </a:solidFill>
              </a:rPr>
              <a:t>nikita sharma</a:t>
            </a:r>
            <a:endParaRPr b="1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1" i="0" lang="en-US" sz="1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Institutional Affiliation : Woolf University &amp; AlmaBetter Innoversity</a:t>
            </a:r>
            <a:endParaRPr b="1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"/>
          <p:cNvSpPr txBox="1"/>
          <p:nvPr>
            <p:ph type="title"/>
          </p:nvPr>
        </p:nvSpPr>
        <p:spPr>
          <a:xfrm>
            <a:off x="914400" y="1057274"/>
            <a:ext cx="6583680" cy="153135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154" name="Google Shape;154;p2"/>
          <p:cNvSpPr txBox="1"/>
          <p:nvPr>
            <p:ph idx="1" type="body"/>
          </p:nvPr>
        </p:nvSpPr>
        <p:spPr>
          <a:xfrm>
            <a:off x="914400" y="2834640"/>
            <a:ext cx="6583680" cy="32073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 fontScale="92500" lnSpcReduction="2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Problem Statement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Domain Selection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Data Collection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Project Workflow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Fine-Tuning Techniques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Code Overview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Chat Bot Demonstration</a:t>
            </a:r>
            <a:endParaRPr/>
          </a:p>
        </p:txBody>
      </p:sp>
      <p:sp>
        <p:nvSpPr>
          <p:cNvPr id="155" name="Google Shape;155;p2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"/>
          <p:cNvSpPr txBox="1"/>
          <p:nvPr>
            <p:ph type="title"/>
          </p:nvPr>
        </p:nvSpPr>
        <p:spPr>
          <a:xfrm>
            <a:off x="5702441" y="1061623"/>
            <a:ext cx="5723586" cy="112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PROBLEM STATEMENT</a:t>
            </a:r>
            <a:br>
              <a:rPr lang="en-US"/>
            </a:br>
            <a:endParaRPr/>
          </a:p>
        </p:txBody>
      </p:sp>
      <p:pic>
        <p:nvPicPr>
          <p:cNvPr descr="A person standing in front of a whiteboard" id="161" name="Google Shape;161;p3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208" r="27208" t="0"/>
          <a:stretch/>
        </p:blipFill>
        <p:spPr>
          <a:xfrm>
            <a:off x="443345" y="0"/>
            <a:ext cx="4344695" cy="635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"/>
          <p:cNvSpPr/>
          <p:nvPr/>
        </p:nvSpPr>
        <p:spPr>
          <a:xfrm>
            <a:off x="5683476" y="2974288"/>
            <a:ext cx="5761514" cy="28623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aim of this capstone project is to create an industry-specific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Large Language Model (LLM) Bot by leveraging pre-trained models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available on platforms like Hugging Face.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Collect data, and fine-tune a pre-trained LLM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Showcase the bot's ability to interact with users efficiently by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delivering precise and contextually relevant responses.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EB Garamond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"/>
          <p:cNvSpPr txBox="1"/>
          <p:nvPr>
            <p:ph type="title"/>
          </p:nvPr>
        </p:nvSpPr>
        <p:spPr>
          <a:xfrm>
            <a:off x="914400" y="1057276"/>
            <a:ext cx="6011694" cy="683976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DOMAIN SELECTION:- </a:t>
            </a:r>
            <a:r>
              <a:rPr lang="en-US">
                <a:solidFill>
                  <a:srgbClr val="C94545"/>
                </a:solidFill>
              </a:rPr>
              <a:t>FINANCE</a:t>
            </a:r>
            <a:endParaRPr/>
          </a:p>
        </p:txBody>
      </p:sp>
      <p:sp>
        <p:nvSpPr>
          <p:cNvPr id="168" name="Google Shape;168;p4"/>
          <p:cNvSpPr txBox="1"/>
          <p:nvPr>
            <p:ph idx="1" type="body"/>
          </p:nvPr>
        </p:nvSpPr>
        <p:spPr>
          <a:xfrm>
            <a:off x="914399" y="1848255"/>
            <a:ext cx="6313251" cy="45817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 fontScale="475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High Demand for AI in Finance: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Automation of Processes: The finance industry increasingly relies on AI for automating routine tasks such as transaction processing, fraud detection, and customer service.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Rich and Diverse Data Sources: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Varied Data Types: The finance sector deals with diverse data types, including transactional data, market data, news articles, and social media sentiment.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Complex and Specialized Language: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Industry-Specific Terminology: Finance has a unique vocabulary and complex concepts that require specialized understanding and handling.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Enhancing Customer Experience: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Personalized Financial Advice: An LLM Bot can provide tailored financial advice and personalized investment recommendations.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lang="en-US"/>
              <a:t>Addressing Security and Fraud: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Fraud Detection: AI and LLMs can help in identifying unusual patterns and potential fraudulent activities.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>
                <a:solidFill>
                  <a:schemeClr val="dk1"/>
                </a:solidFill>
              </a:rPr>
              <a:t>The finance industry's dynamic nature, coupled with the critical need for precision, makes it an ideal choice for developing a specialized LLM Bot. By focusing on finance, this project aims to harness the power of AI to address complex challenges, improve efficiency, and enhance user experiences in a vital sector.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/>
          </a:p>
        </p:txBody>
      </p:sp>
      <p:pic>
        <p:nvPicPr>
          <p:cNvPr descr="A person holding a microphone and standing in front of a group of people" id="169" name="Google Shape;169;p4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7743" r="27743" t="0"/>
          <a:stretch/>
        </p:blipFill>
        <p:spPr>
          <a:xfrm>
            <a:off x="7414194" y="410780"/>
            <a:ext cx="4344695" cy="644722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5"/>
          <p:cNvSpPr txBox="1"/>
          <p:nvPr>
            <p:ph type="title"/>
          </p:nvPr>
        </p:nvSpPr>
        <p:spPr>
          <a:xfrm>
            <a:off x="3460565" y="457199"/>
            <a:ext cx="7965461" cy="99416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DATA COLLECTION</a:t>
            </a:r>
            <a:endParaRPr/>
          </a:p>
        </p:txBody>
      </p:sp>
      <p:sp>
        <p:nvSpPr>
          <p:cNvPr id="175" name="Google Shape;175;p5"/>
          <p:cNvSpPr txBox="1"/>
          <p:nvPr>
            <p:ph idx="1" type="body"/>
          </p:nvPr>
        </p:nvSpPr>
        <p:spPr>
          <a:xfrm>
            <a:off x="3149175" y="1600675"/>
            <a:ext cx="8815500" cy="49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 fontScale="77500" lnSpcReduction="20000"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n-US" sz="1900">
                <a:solidFill>
                  <a:schemeClr val="dk1"/>
                </a:solidFill>
              </a:rPr>
              <a:t>In the process of developing our Finance Industry-specific LLM Bot, the data collection phase is crucial for fine-tuning the pre-trained model to ensure it is knowledgeable and contextually aware of finance-related information.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b="1" lang="en-US"/>
              <a:t>Data Sources and Collection Methods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en-US">
                <a:solidFill>
                  <a:schemeClr val="dk1"/>
                </a:solidFill>
              </a:rPr>
              <a:t>Publicly Available Datasets:</a:t>
            </a:r>
            <a:endParaRPr/>
          </a:p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b="1" lang="en-US"/>
              <a:t>Hugging Face Datasets</a:t>
            </a:r>
            <a:r>
              <a:rPr b="1" lang="en-US">
                <a:solidFill>
                  <a:schemeClr val="dk1"/>
                </a:solidFill>
              </a:rPr>
              <a:t>:</a:t>
            </a:r>
            <a:r>
              <a:rPr lang="en-US">
                <a:solidFill>
                  <a:schemeClr val="dk1"/>
                </a:solidFill>
              </a:rPr>
              <a:t> Leveraged pre-existing datasets from Hugging Face to ensure high-quality, industry-specific data.</a:t>
            </a:r>
            <a:endParaRPr/>
          </a:p>
          <a:p>
            <a:pPr indent="0" lvl="1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b="1" lang="en-US">
                <a:solidFill>
                  <a:schemeClr val="dk1"/>
                </a:solidFill>
              </a:rPr>
              <a:t>Specific Dataset used:</a:t>
            </a:r>
            <a:endParaRPr>
              <a:solidFill>
                <a:schemeClr val="dk1"/>
              </a:solidFill>
            </a:endParaRPr>
          </a:p>
          <a:p>
            <a:pPr indent="0" lvl="1" marL="45720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b="1" lang="en-US"/>
              <a:t>1.  Finance Alpaca 1K Test:</a:t>
            </a:r>
            <a:r>
              <a:rPr lang="en-US"/>
              <a:t> </a:t>
            </a:r>
            <a:r>
              <a:rPr lang="en-US">
                <a:solidFill>
                  <a:schemeClr val="dk1"/>
                </a:solidFill>
              </a:rPr>
              <a:t>A dataset containing finance-related prompts and responses.</a:t>
            </a:r>
            <a:endParaRPr/>
          </a:p>
          <a:p>
            <a:pPr indent="-302894" lvl="1" marL="74295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>
                <a:solidFill>
                  <a:schemeClr val="dk1"/>
                </a:solidFill>
              </a:rPr>
              <a:t>Content:</a:t>
            </a:r>
            <a:r>
              <a:rPr lang="en-US">
                <a:solidFill>
                  <a:schemeClr val="dk1"/>
                </a:solidFill>
              </a:rPr>
              <a:t> Includes 1,000 examples of finance-related questions and answers.</a:t>
            </a:r>
            <a:endParaRPr/>
          </a:p>
          <a:p>
            <a:pPr indent="-302894" lvl="1" marL="74295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>
                <a:solidFill>
                  <a:schemeClr val="dk1"/>
                </a:solidFill>
              </a:rPr>
              <a:t>Purpose:</a:t>
            </a:r>
            <a:r>
              <a:rPr lang="en-US">
                <a:solidFill>
                  <a:schemeClr val="dk1"/>
                </a:solidFill>
              </a:rPr>
              <a:t> Provides a solid foundation for understanding finance-specific dialogues and improving response accuracy</a:t>
            </a:r>
            <a:endParaRPr/>
          </a:p>
          <a:p>
            <a:pPr indent="0" lvl="1" marL="45720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rPr b="1" lang="en-US"/>
              <a:t>2.  Alpaca Finance EN:</a:t>
            </a:r>
            <a:r>
              <a:rPr lang="en-US"/>
              <a:t> </a:t>
            </a:r>
            <a:r>
              <a:rPr lang="en-US">
                <a:solidFill>
                  <a:schemeClr val="dk1"/>
                </a:solidFill>
              </a:rPr>
              <a:t>Another comprehensive dataset focused on financial dialogues and scenarios.</a:t>
            </a:r>
            <a:endParaRPr b="1">
              <a:solidFill>
                <a:schemeClr val="dk1"/>
              </a:solidFill>
            </a:endParaRPr>
          </a:p>
          <a:p>
            <a:pPr indent="-302894" lvl="1" marL="74295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>
                <a:solidFill>
                  <a:schemeClr val="dk1"/>
                </a:solidFill>
              </a:rPr>
              <a:t>Content:</a:t>
            </a:r>
            <a:r>
              <a:rPr lang="en-US">
                <a:solidFill>
                  <a:schemeClr val="dk1"/>
                </a:solidFill>
              </a:rPr>
              <a:t> A comprehensive dataset containing various financial scenarios, user queries, and expert responses.</a:t>
            </a:r>
            <a:endParaRPr/>
          </a:p>
          <a:p>
            <a:pPr indent="-302894" lvl="1" marL="742950" rtl="0" algn="just">
              <a:lnSpc>
                <a:spcPct val="17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b="1" lang="en-US">
                <a:solidFill>
                  <a:schemeClr val="dk1"/>
                </a:solidFill>
              </a:rPr>
              <a:t>Purpose:</a:t>
            </a:r>
            <a:r>
              <a:rPr lang="en-US">
                <a:solidFill>
                  <a:schemeClr val="dk1"/>
                </a:solidFill>
              </a:rPr>
              <a:t> Enhances the model’s ability to engage in meaningful financial conversations and provide contextually relevant insights.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76" name="Google Shape;176;p5"/>
          <p:cNvSpPr txBox="1"/>
          <p:nvPr>
            <p:ph idx="12" type="sldNum"/>
          </p:nvPr>
        </p:nvSpPr>
        <p:spPr>
          <a:xfrm>
            <a:off x="10358437" y="457199"/>
            <a:ext cx="1067589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6"/>
          <p:cNvSpPr txBox="1"/>
          <p:nvPr>
            <p:ph type="title"/>
          </p:nvPr>
        </p:nvSpPr>
        <p:spPr>
          <a:xfrm>
            <a:off x="4382410" y="-802910"/>
            <a:ext cx="7043617" cy="252021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PROJECT WORKFLOW</a:t>
            </a:r>
            <a:endParaRPr/>
          </a:p>
        </p:txBody>
      </p:sp>
      <p:sp>
        <p:nvSpPr>
          <p:cNvPr id="182" name="Google Shape;182;p6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3" name="Google Shape;183;p6"/>
          <p:cNvSpPr txBox="1"/>
          <p:nvPr>
            <p:ph idx="1" type="body"/>
          </p:nvPr>
        </p:nvSpPr>
        <p:spPr>
          <a:xfrm>
            <a:off x="4364808" y="3808750"/>
            <a:ext cx="7043618" cy="2233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descr="The workflow for LLM finetuning" id="184" name="Google Shape;18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97075" y="2188797"/>
            <a:ext cx="8191500" cy="3853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7"/>
          <p:cNvSpPr txBox="1"/>
          <p:nvPr>
            <p:ph type="title"/>
          </p:nvPr>
        </p:nvSpPr>
        <p:spPr>
          <a:xfrm>
            <a:off x="914400" y="834630"/>
            <a:ext cx="77964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Fine-Tuning</a:t>
            </a:r>
            <a:r>
              <a:rPr b="0"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/>
              <a:t>Techniques</a:t>
            </a:r>
            <a:endParaRPr/>
          </a:p>
        </p:txBody>
      </p:sp>
      <p:sp>
        <p:nvSpPr>
          <p:cNvPr id="190" name="Google Shape;190;p7"/>
          <p:cNvSpPr txBox="1"/>
          <p:nvPr>
            <p:ph idx="12" type="sldNum"/>
          </p:nvPr>
        </p:nvSpPr>
        <p:spPr>
          <a:xfrm>
            <a:off x="10438475" y="457199"/>
            <a:ext cx="987552" cy="47148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p7"/>
          <p:cNvSpPr txBox="1"/>
          <p:nvPr/>
        </p:nvSpPr>
        <p:spPr>
          <a:xfrm>
            <a:off x="457200" y="1889850"/>
            <a:ext cx="101727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PEFT: Optimizes a subset of parameters, reducing computational needs.</a:t>
            </a:r>
            <a:endParaRPr b="0" i="0" sz="3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LoRA: Decomposes parameters into lower-rank matrices, enhancing fine-tuning efficiency.</a:t>
            </a:r>
            <a:endParaRPr b="0" i="0" sz="3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QLoRA: Combines quantization with LoRA, reducing memory and computational demands.</a:t>
            </a:r>
            <a:endParaRPr b="0" i="0" sz="3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"/>
          <p:cNvSpPr txBox="1"/>
          <p:nvPr>
            <p:ph type="title"/>
          </p:nvPr>
        </p:nvSpPr>
        <p:spPr>
          <a:xfrm>
            <a:off x="914399" y="834635"/>
            <a:ext cx="7796400" cy="1222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/>
              <a:t>CODE OVERVIEW</a:t>
            </a:r>
            <a:endParaRPr/>
          </a:p>
        </p:txBody>
      </p:sp>
      <p:sp>
        <p:nvSpPr>
          <p:cNvPr id="197" name="Google Shape;197;p8"/>
          <p:cNvSpPr txBox="1"/>
          <p:nvPr>
            <p:ph idx="12" type="sldNum"/>
          </p:nvPr>
        </p:nvSpPr>
        <p:spPr>
          <a:xfrm>
            <a:off x="10438475" y="457199"/>
            <a:ext cx="987600" cy="4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0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8" name="Google Shape;198;p8"/>
          <p:cNvSpPr txBox="1"/>
          <p:nvPr/>
        </p:nvSpPr>
        <p:spPr>
          <a:xfrm>
            <a:off x="914400" y="2520975"/>
            <a:ext cx="80466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Github </a:t>
            </a:r>
            <a:r>
              <a:rPr b="1" lang="en-US" sz="2300"/>
              <a:t>-</a:t>
            </a:r>
            <a:endParaRPr b="1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9"/>
          <p:cNvSpPr txBox="1"/>
          <p:nvPr>
            <p:ph type="ctrTitle"/>
          </p:nvPr>
        </p:nvSpPr>
        <p:spPr>
          <a:xfrm>
            <a:off x="914401" y="849782"/>
            <a:ext cx="5715000" cy="272770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Arial Black"/>
              <a:buNone/>
            </a:pPr>
            <a:r>
              <a:rPr lang="en-US" sz="6000"/>
              <a:t>THANK </a:t>
            </a:r>
            <a:br>
              <a:rPr lang="en-US" sz="6000"/>
            </a:br>
            <a:r>
              <a:rPr lang="en-US" sz="6000"/>
              <a:t>YOU</a:t>
            </a:r>
            <a:endParaRPr sz="6000"/>
          </a:p>
        </p:txBody>
      </p:sp>
      <p:sp>
        <p:nvSpPr>
          <p:cNvPr id="204" name="Google Shape;204;p9"/>
          <p:cNvSpPr txBox="1"/>
          <p:nvPr>
            <p:ph idx="1" type="subTitle"/>
          </p:nvPr>
        </p:nvSpPr>
        <p:spPr>
          <a:xfrm>
            <a:off x="914401" y="3813606"/>
            <a:ext cx="5715000" cy="22346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Lenovo</dc:creator>
</cp:coreProperties>
</file>